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59" r:id="rId3"/>
    <p:sldId id="260" r:id="rId4"/>
    <p:sldId id="261" r:id="rId5"/>
    <p:sldId id="262" r:id="rId6"/>
    <p:sldId id="263" r:id="rId7"/>
    <p:sldId id="264" r:id="rId8"/>
    <p:sldId id="266" r:id="rId9"/>
    <p:sldId id="267" r:id="rId10"/>
    <p:sldId id="265"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0046-9B5B-4082-83B6-1FD70CE5BC0B}"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BCD67-3285-48A9-85E8-300DA543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ebteb.com/woman-health/diseases/&#1607;&#1588;&#1575;&#1588;&#1577;-&#1575;&#1604;&#1593;&#1592;&#1575;&#160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ebteb.com/articles/%D9%81%D9%88%D8%A7%D8%A6%D8%AF-%D8%B5%D9%81%D8%A7%D8%B1-%D8%A7%D9%84%D8%A8%D9%8A%D8%B6-%D9%88%D9%82%D9%8A%D9%85%D9%87-%D8%A7%D9%84%D8%BA%D8%B0%D8%A7%D8%A6%D9%8A%D8%A9_1871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8%B9%D8%B6%D9%84%D8%A9" TargetMode="External"/><Relationship Id="rId13" Type="http://schemas.openxmlformats.org/officeDocument/2006/relationships/hyperlink" Target="https://ar.wikipedia.org/wiki/%D9%81%D9%8A%D8%B1%D9%88%D8%B3" TargetMode="External"/><Relationship Id="rId18" Type="http://schemas.openxmlformats.org/officeDocument/2006/relationships/hyperlink" Target="https://ar.wikipedia.org/wiki/%D8%BA%D8%B4%D8%A7%D8%A1_%D9%85%D8%AE%D8%A7%D8%B7%D9%8A" TargetMode="External"/><Relationship Id="rId3" Type="http://schemas.openxmlformats.org/officeDocument/2006/relationships/hyperlink" Target="https://ar.wikipedia.org/wiki/%D8%B9%D8%B8%D9%85" TargetMode="External"/><Relationship Id="rId7" Type="http://schemas.openxmlformats.org/officeDocument/2006/relationships/hyperlink" Target="https://ar.wikipedia.org/wiki/%D8%AF%D9%85%D8%A7%D8%BA" TargetMode="External"/><Relationship Id="rId12" Type="http://schemas.openxmlformats.org/officeDocument/2006/relationships/hyperlink" Target="https://ar.wikipedia.org/wiki/%D8%A8%D9%83%D8%AA%D9%8A%D8%B1%D9%8A%D8%A7" TargetMode="External"/><Relationship Id="rId17" Type="http://schemas.openxmlformats.org/officeDocument/2006/relationships/hyperlink" Target="https://ar.wikipedia.org/wiki/%D8%AC%D9%84%D8%AF" TargetMode="External"/><Relationship Id="rId2" Type="http://schemas.openxmlformats.org/officeDocument/2006/relationships/hyperlink" Target="https://ar.wikipedia.org/wiki/%D8%A8%D8%B5%D8%B1" TargetMode="External"/><Relationship Id="rId16" Type="http://schemas.openxmlformats.org/officeDocument/2006/relationships/hyperlink" Target="https://ar.wikipedia.org/wiki/%D8%B9%D9%8A%D9%86_(%D8%AA%D9%88%D8%B6%D9%8A%D8%AD)" TargetMode="External"/><Relationship Id="rId1" Type="http://schemas.openxmlformats.org/officeDocument/2006/relationships/slideLayout" Target="../slideLayouts/slideLayout2.xml"/><Relationship Id="rId6" Type="http://schemas.openxmlformats.org/officeDocument/2006/relationships/hyperlink" Target="https://ar.wikipedia.org/wiki/%D8%AA%D9%85%D8%A7%D9%8A%D8%B2_%D8%AE%D9%84%D9%88%D9%8A" TargetMode="External"/><Relationship Id="rId11" Type="http://schemas.openxmlformats.org/officeDocument/2006/relationships/hyperlink" Target="https://ar.wikipedia.org/wiki/%D8%AE%D9%84%D9%8A%D8%A9_%D8%AF%D9%85_%D8%A8%D9%8A%D8%B6%D8%A7%D8%A1" TargetMode="External"/><Relationship Id="rId5" Type="http://schemas.openxmlformats.org/officeDocument/2006/relationships/hyperlink" Target="https://ar.wikipedia.org/wiki/%D8%A7%D9%86%D9%82%D8%B3%D8%A7%D9%85_%D8%AE%D9%84%D9%88%D9%8A" TargetMode="External"/><Relationship Id="rId15" Type="http://schemas.openxmlformats.org/officeDocument/2006/relationships/hyperlink" Target="https://ar.wikipedia.org/wiki/%D8%AF%D9%85" TargetMode="External"/><Relationship Id="rId10" Type="http://schemas.openxmlformats.org/officeDocument/2006/relationships/hyperlink" Target="https://ar.wikipedia.org/wiki/%D8%AC%D9%87%D8%A7%D8%B2_%D9%85%D9%86%D8%A7%D8%B9%D9%8A" TargetMode="External"/><Relationship Id="rId4" Type="http://schemas.openxmlformats.org/officeDocument/2006/relationships/hyperlink" Target="https://ar.wikipedia.org/wiki/%D8%AA%D9%83%D8%A7%D8%AB%D8%B1" TargetMode="External"/><Relationship Id="rId9" Type="http://schemas.openxmlformats.org/officeDocument/2006/relationships/hyperlink" Target="https://ar.wikipedia.org/wiki/%D8%B1%D8%A6%D8%A9" TargetMode="External"/><Relationship Id="rId14" Type="http://schemas.openxmlformats.org/officeDocument/2006/relationships/hyperlink" Target="https://ar.wikipedia.org/wiki/%D8%AE%D9%84%D9%8A%D8%A9_%D9%84%D9%85%D9%81%D8%A7%D9%88%D9%8A%D8%A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ar.wikipedia.org/wiki/%D8%AC%D8%B2%D8%B1" TargetMode="External"/><Relationship Id="rId3" Type="http://schemas.openxmlformats.org/officeDocument/2006/relationships/hyperlink" Target="https://ar.wikipedia.org/wiki/%D8%A7%D9%84%D8%A8%D9%8A%D8%B6_(%D8%AA%D9%88%D8%B6%D9%8A%D8%AD)" TargetMode="External"/><Relationship Id="rId7" Type="http://schemas.openxmlformats.org/officeDocument/2006/relationships/hyperlink" Target="https://ar.wikipedia.org/wiki/%D8%A8%D9%82%D8%B1%D8%A9" TargetMode="External"/><Relationship Id="rId2" Type="http://schemas.openxmlformats.org/officeDocument/2006/relationships/hyperlink" Target="https://ar.wikipedia.org/w/index.php?title=%D8%AD%D9%84%D9%8A%D8%A8_%D9%83%D8%A7%D9%85%D9%84&amp;action=edit&amp;redlink=1" TargetMode="External"/><Relationship Id="rId1" Type="http://schemas.openxmlformats.org/officeDocument/2006/relationships/slideLayout" Target="../slideLayouts/slideLayout2.xml"/><Relationship Id="rId6" Type="http://schemas.openxmlformats.org/officeDocument/2006/relationships/hyperlink" Target="https://ar.wikipedia.org/w/index.php?title=%D8%AD%D8%A8%D9%88%D8%A8_%D8%A7%D9%84%D9%81%D8%B7%D9%88%D8%B1&amp;action=edit&amp;redlink=1" TargetMode="External"/><Relationship Id="rId5" Type="http://schemas.openxmlformats.org/officeDocument/2006/relationships/hyperlink" Target="https://ar.wikipedia.org/wiki/%D9%83%D8%A8%D8%AF" TargetMode="External"/><Relationship Id="rId4" Type="http://schemas.openxmlformats.org/officeDocument/2006/relationships/hyperlink" Target="https://ar.wikipedia.org/wiki/%D8%AD%D9%84%D9%8A%D8%A8" TargetMode="External"/><Relationship Id="rId9" Type="http://schemas.openxmlformats.org/officeDocument/2006/relationships/hyperlink" Target="https://ar.wikipedia.org/wiki/%D8%B4%D9%85%D8%A7%D9%8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Hydrogen" TargetMode="External"/><Relationship Id="rId2" Type="http://schemas.openxmlformats.org/officeDocument/2006/relationships/hyperlink" Target="https://ar.wikipedia.org/wiki/Carbon"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ar.wikipedia.org/wiki/Oxyg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ar.wikipedia.org/wiki/%D9%83%D8%B3%D8%A7%D8%AD_%D8%A7%D9%84%D8%A3%D8%B7%D9%81%D8%A7%D9%84" TargetMode="External"/><Relationship Id="rId3" Type="http://schemas.openxmlformats.org/officeDocument/2006/relationships/hyperlink" Target="https://ar.wikipedia.org/wiki/%D8%B3%D9%8A%D9%83%D9%88%D8%B3%D8%AA%D9%8A%D8%B1%D9%88%D9%8A%D8%AF" TargetMode="External"/><Relationship Id="rId7" Type="http://schemas.openxmlformats.org/officeDocument/2006/relationships/hyperlink" Target="https://ar.wikipedia.org/wiki/%D9%83%D8%A7%D8%A6%D9%86_%D8%AD%D9%8A" TargetMode="External"/><Relationship Id="rId2" Type="http://schemas.openxmlformats.org/officeDocument/2006/relationships/hyperlink" Target="https://ar.wikipedia.org/wiki/%D9%81%D9%8A%D8%AA%D8%A7%D9%85%D9%8A%D9%86" TargetMode="External"/><Relationship Id="rId1" Type="http://schemas.openxmlformats.org/officeDocument/2006/relationships/slideLayout" Target="../slideLayouts/slideLayout2.xml"/><Relationship Id="rId6" Type="http://schemas.openxmlformats.org/officeDocument/2006/relationships/hyperlink" Target="https://ar.wikipedia.org/wiki/%D8%AB%D8%AF%D9%8A%D9%8A%D8%A7%D8%AA" TargetMode="External"/><Relationship Id="rId5" Type="http://schemas.openxmlformats.org/officeDocument/2006/relationships/hyperlink" Target="https://ar.wikipedia.org/wiki/%D8%A5%D8%B1%D8%BA%D9%88%D9%83%D8%A7%D9%84%D8%B3%D9%8A%D9%81%D9%8A%D8%B1%D9%88%D9%84" TargetMode="External"/><Relationship Id="rId4" Type="http://schemas.openxmlformats.org/officeDocument/2006/relationships/hyperlink" Target="https://ar.wikipedia.org/wiki/%D9%83%D9%88%D9%84%D9%8A%D9%83%D8%A7%D9%84%D8%B3%D9%8A%D9%81%D9%8A%D8%B1%D9%88%D9%84" TargetMode="External"/><Relationship Id="rId9" Type="http://schemas.openxmlformats.org/officeDocument/2006/relationships/hyperlink" Target="https://ar.wikipedia.org/wiki/%D8%AA%D9%84%D9%8A%D9%86_%D8%A7%D9%84%D8%B9%D8%B8%D8%A7%D9%8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دراسات عليا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dirty="0" smtClean="0"/>
              <a:t>Lec.6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smtClean="0"/>
              <a:t>1- يعمل </a:t>
            </a:r>
            <a:r>
              <a:rPr lang="ar-EG" dirty="0" smtClean="0"/>
              <a:t>على امتصاص الكالسيوم من الغذاء في الجهاز الهضمي إلى الجسم. لذا قد يؤدي نقصه الى انخفاض في امتصاص الكالسيوم من الغذاء. نتيجة لذلك، يتحرّر الكالسيوم من العظام بهدف الحفاظ على نسبة ثابتة للكالسيوم في الدم.</a:t>
            </a:r>
          </a:p>
          <a:p>
            <a:pPr algn="r" rtl="1"/>
            <a:r>
              <a:rPr lang="ar-EG" dirty="0" smtClean="0"/>
              <a:t>ينتج عن هذا إصابات في العظام (الرخد لدى الأطفال - </a:t>
            </a:r>
            <a:r>
              <a:rPr lang="en-US" dirty="0" smtClean="0"/>
              <a:t>Rickets </a:t>
            </a:r>
            <a:r>
              <a:rPr lang="ar-EG" dirty="0" smtClean="0"/>
              <a:t>أو </a:t>
            </a:r>
            <a:r>
              <a:rPr lang="ar-EG" dirty="0" smtClean="0">
                <a:hlinkClick r:id="rId2" tooltip="هشاشة العظام"/>
              </a:rPr>
              <a:t>تخلخل العظام</a:t>
            </a:r>
            <a:r>
              <a:rPr lang="ar-EG" dirty="0" smtClean="0"/>
              <a:t> - </a:t>
            </a:r>
            <a:r>
              <a:rPr lang="en-US" dirty="0" smtClean="0"/>
              <a:t>Osteoporosis </a:t>
            </a:r>
            <a:r>
              <a:rPr lang="ar-EG" dirty="0" smtClean="0"/>
              <a:t>لدى البالغين)، إلحاق الضرر بالعضلات وارتفاع ضغط الدم</a:t>
            </a:r>
            <a:r>
              <a:rPr lang="ar-EG" dirty="0" smtClean="0"/>
              <a:t>.</a:t>
            </a:r>
          </a:p>
          <a:p>
            <a:pPr algn="r" rtl="1"/>
            <a:r>
              <a:rPr lang="ar-EG" dirty="0" smtClean="0"/>
              <a:t>2- يساعد علي ترسيب العناصر في الهيكل العظمي</a:t>
            </a:r>
          </a:p>
          <a:p>
            <a:pPr algn="r" rtl="1"/>
            <a:r>
              <a:rPr lang="ar-EG" dirty="0" smtClean="0"/>
              <a:t>3- يساعد علي تحويل الفوسفات العضوي الي غير عضوي في العظام </a:t>
            </a:r>
          </a:p>
          <a:p>
            <a:pPr algn="r" rtl="1"/>
            <a:r>
              <a:rPr lang="ar-EG" dirty="0" smtClean="0"/>
              <a:t>4- ضروري للنمو </a:t>
            </a:r>
          </a:p>
          <a:p>
            <a:pPr algn="r" rtl="1"/>
            <a:r>
              <a:rPr lang="ar-EG" dirty="0" smtClean="0"/>
              <a:t>5- يعمل علي تشجيع تخليق </a:t>
            </a:r>
            <a:r>
              <a:rPr lang="en-US" dirty="0" smtClean="0"/>
              <a:t>RNA</a:t>
            </a:r>
            <a:r>
              <a:rPr lang="ar-EG" dirty="0" smtClean="0"/>
              <a:t> وهذا ضروري لجميع العمليات الحيويه </a:t>
            </a:r>
            <a:endParaRPr lang="ar-EG" dirty="0" smtClean="0"/>
          </a:p>
          <a:p>
            <a:pPr>
              <a:buNone/>
            </a:pPr>
            <a:endParaRPr lang="ar-EG" dirty="0" smtClean="0"/>
          </a:p>
        </p:txBody>
      </p:sp>
      <p:sp>
        <p:nvSpPr>
          <p:cNvPr id="3" name="Title 2"/>
          <p:cNvSpPr>
            <a:spLocks noGrp="1"/>
          </p:cNvSpPr>
          <p:nvPr>
            <p:ph type="title"/>
          </p:nvPr>
        </p:nvSpPr>
        <p:spPr/>
        <p:txBody>
          <a:bodyPr>
            <a:normAutofit fontScale="90000"/>
          </a:bodyPr>
          <a:lstStyle/>
          <a:p>
            <a:pPr algn="r" rtl="1"/>
            <a:r>
              <a:rPr lang="ar-EG" dirty="0" smtClean="0"/>
              <a:t>اهمية فيتامين </a:t>
            </a:r>
            <a:r>
              <a:rPr lang="en-US" dirty="0" smtClean="0"/>
              <a:t>D</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dirty="0" smtClean="0"/>
              <a:t>تتمثل </a:t>
            </a:r>
            <a:r>
              <a:rPr lang="ar-EG" dirty="0" smtClean="0"/>
              <a:t>أهم مصادر فيتامين د في التالي:</a:t>
            </a:r>
          </a:p>
          <a:p>
            <a:pPr algn="r" rtl="1"/>
            <a:r>
              <a:rPr lang="ar-EG" dirty="0" smtClean="0"/>
              <a:t> </a:t>
            </a:r>
            <a:r>
              <a:rPr lang="ar-EG" b="1" dirty="0" smtClean="0"/>
              <a:t>الإنتاج الذاتي في الجلد تحت تأثير الإشعاع فوق البنفسجي:</a:t>
            </a:r>
            <a:r>
              <a:rPr lang="ar-EG" dirty="0" smtClean="0"/>
              <a:t> إذ تتحول المادة الخام دِيهيدروكوليستيرول 7 (7 - </a:t>
            </a:r>
            <a:r>
              <a:rPr lang="en-US" dirty="0" err="1" smtClean="0"/>
              <a:t>Dehydrocholesterol</a:t>
            </a:r>
            <a:r>
              <a:rPr lang="en-US" dirty="0" smtClean="0"/>
              <a:t>) </a:t>
            </a:r>
            <a:r>
              <a:rPr lang="ar-EG" dirty="0" smtClean="0"/>
              <a:t>إلى طليعة الفيتامين </a:t>
            </a:r>
            <a:r>
              <a:rPr lang="en-US" dirty="0" smtClean="0"/>
              <a:t>Pre vitamin D3) D3) </a:t>
            </a:r>
            <a:r>
              <a:rPr lang="ar-EG" dirty="0" smtClean="0"/>
              <a:t>وفي النهاية إلى فيتامين </a:t>
            </a:r>
            <a:r>
              <a:rPr lang="en-US" dirty="0" smtClean="0"/>
              <a:t>Vitamin D3) D3).</a:t>
            </a:r>
          </a:p>
          <a:p>
            <a:pPr algn="r" rtl="1"/>
            <a:r>
              <a:rPr lang="en-US" b="1" dirty="0" smtClean="0"/>
              <a:t> </a:t>
            </a:r>
            <a:r>
              <a:rPr lang="ar-EG" b="1" dirty="0" smtClean="0"/>
              <a:t>تزويد خارجي مصدره الغذاء: </a:t>
            </a:r>
            <a:r>
              <a:rPr lang="ar-EG" dirty="0" smtClean="0"/>
              <a:t>يتواجد فيتامين (د) في الأغذية التي مصدرها من الحيوانات، وهو مطابق تماماً لفيتامين (</a:t>
            </a:r>
            <a:r>
              <a:rPr lang="en-US" dirty="0" smtClean="0"/>
              <a:t>D3) </a:t>
            </a:r>
            <a:r>
              <a:rPr lang="ar-EG" dirty="0" smtClean="0"/>
              <a:t>الذي يتم إنتاجه في أجسامنا. من ناحيةٍ أخرى، فإن فيتامين (</a:t>
            </a:r>
            <a:r>
              <a:rPr lang="en-US" dirty="0" smtClean="0"/>
              <a:t>D2) </a:t>
            </a:r>
            <a:r>
              <a:rPr lang="ar-EG" dirty="0" smtClean="0"/>
              <a:t>مصدره من الأغذية النباتية. يتواجد فيتامين (د) في أنواع خاصة من الأغذية مثل الكبد و</a:t>
            </a:r>
            <a:r>
              <a:rPr lang="ar-EG" dirty="0" smtClean="0">
                <a:hlinkClick r:id="rId2" tooltip="فوائد صفار البيض"/>
              </a:rPr>
              <a:t>صفار البيض</a:t>
            </a:r>
            <a:r>
              <a:rPr lang="ar-EG" dirty="0" smtClean="0"/>
              <a:t> وزيت السمك.</a:t>
            </a:r>
          </a:p>
          <a:p>
            <a:endParaRPr lang="en-US" dirty="0"/>
          </a:p>
        </p:txBody>
      </p:sp>
      <p:sp>
        <p:nvSpPr>
          <p:cNvPr id="3" name="Title 2"/>
          <p:cNvSpPr>
            <a:spLocks noGrp="1"/>
          </p:cNvSpPr>
          <p:nvPr>
            <p:ph type="title"/>
          </p:nvPr>
        </p:nvSpPr>
        <p:spPr/>
        <p:txBody>
          <a:bodyPr>
            <a:normAutofit fontScale="90000"/>
          </a:bodyPr>
          <a:lstStyle/>
          <a:p>
            <a:pPr algn="r" rtl="1"/>
            <a:r>
              <a:rPr lang="ar-EG" dirty="0" smtClean="0"/>
              <a:t>أهم </a:t>
            </a:r>
            <a:r>
              <a:rPr lang="ar-EG" dirty="0" smtClean="0"/>
              <a:t>مصادر فيتامين </a:t>
            </a:r>
            <a:r>
              <a:rPr lang="ar-EG" dirty="0" smtClean="0"/>
              <a:t>د</a:t>
            </a:r>
            <a:r>
              <a:rPr lang="ar-EG" dirty="0" smtClean="0"/>
              <a:t/>
            </a:r>
            <a:br>
              <a:rPr lang="ar-EG"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1- مرض الكساح وتشوه شكل العظام فتصير لينه لا تتحمل ثقل الجسم </a:t>
            </a:r>
          </a:p>
          <a:p>
            <a:pPr algn="r" rtl="1"/>
            <a:r>
              <a:rPr lang="ar-EG" dirty="0" smtClean="0"/>
              <a:t>2- حدوث الاسهال الدهني حيث لا يمتص الدهن طبيعيا بل يخرج مع البراز حاملا معه املاح الكالسيوم </a:t>
            </a:r>
          </a:p>
          <a:p>
            <a:pPr algn="r" rtl="1"/>
            <a:r>
              <a:rPr lang="ar-EG" dirty="0" smtClean="0"/>
              <a:t>3- حدوث التهاب مزمن للغشاء المخاطي المبطن للقناه الهضميه</a:t>
            </a:r>
            <a:endParaRPr lang="en-US" dirty="0"/>
          </a:p>
        </p:txBody>
      </p:sp>
      <p:sp>
        <p:nvSpPr>
          <p:cNvPr id="3" name="Title 2"/>
          <p:cNvSpPr>
            <a:spLocks noGrp="1"/>
          </p:cNvSpPr>
          <p:nvPr>
            <p:ph type="title"/>
          </p:nvPr>
        </p:nvSpPr>
        <p:spPr/>
        <p:txBody>
          <a:bodyPr/>
          <a:lstStyle/>
          <a:p>
            <a:pPr algn="ctr"/>
            <a:r>
              <a:rPr lang="ar-EG" dirty="0" smtClean="0"/>
              <a:t>اعراض النقص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smtClean="0"/>
              <a:t>هو عائلة من مركبات قابلة للذوبان في الدهون والتي تلعب دورا مهما في </a:t>
            </a:r>
            <a:r>
              <a:rPr lang="ar-EG" dirty="0" smtClean="0">
                <a:hlinkClick r:id="rId2" tooltip="بصر"/>
              </a:rPr>
              <a:t>الرؤية</a:t>
            </a:r>
            <a:r>
              <a:rPr lang="ar-EG" dirty="0" smtClean="0"/>
              <a:t>، نمو </a:t>
            </a:r>
            <a:r>
              <a:rPr lang="ar-EG" dirty="0" smtClean="0">
                <a:hlinkClick r:id="rId3" tooltip="عظم"/>
              </a:rPr>
              <a:t>العظم</a:t>
            </a:r>
            <a:r>
              <a:rPr lang="ar-EG" dirty="0" smtClean="0"/>
              <a:t>، </a:t>
            </a:r>
            <a:r>
              <a:rPr lang="ar-EG" dirty="0" smtClean="0">
                <a:hlinkClick r:id="rId4" tooltip="تكاثر"/>
              </a:rPr>
              <a:t>الإنجاب</a:t>
            </a:r>
            <a:r>
              <a:rPr lang="ar-EG" dirty="0" smtClean="0"/>
              <a:t>، </a:t>
            </a:r>
            <a:r>
              <a:rPr lang="ar-EG" dirty="0" smtClean="0">
                <a:hlinkClick r:id="rId5" tooltip="انقسام خلوي"/>
              </a:rPr>
              <a:t>الانقسام الخلوي</a:t>
            </a:r>
            <a:r>
              <a:rPr lang="ar-EG" dirty="0" smtClean="0"/>
              <a:t>، </a:t>
            </a:r>
            <a:r>
              <a:rPr lang="ar-EG" dirty="0" smtClean="0">
                <a:hlinkClick r:id="rId6" tooltip="تمايز خلوي"/>
              </a:rPr>
              <a:t>والتفاضل الخلوي</a:t>
            </a:r>
            <a:r>
              <a:rPr lang="ar-EG" dirty="0" smtClean="0"/>
              <a:t> (و الذي تصبح بواسطته خلية جزء من </a:t>
            </a:r>
            <a:r>
              <a:rPr lang="ar-EG" dirty="0" smtClean="0">
                <a:hlinkClick r:id="rId7" tooltip="دماغ"/>
              </a:rPr>
              <a:t>الدماغ</a:t>
            </a:r>
            <a:r>
              <a:rPr lang="ar-EG" dirty="0" smtClean="0"/>
              <a:t>، أو </a:t>
            </a:r>
            <a:r>
              <a:rPr lang="ar-EG" dirty="0" smtClean="0">
                <a:hlinkClick r:id="rId8" tooltip="عضلة"/>
              </a:rPr>
              <a:t>عضلة</a:t>
            </a:r>
            <a:r>
              <a:rPr lang="ar-EG" dirty="0" smtClean="0"/>
              <a:t>، أو </a:t>
            </a:r>
            <a:r>
              <a:rPr lang="ar-EG" dirty="0" smtClean="0">
                <a:hlinkClick r:id="rId9" tooltip="رئة"/>
              </a:rPr>
              <a:t>الرئتين</a:t>
            </a:r>
            <a:r>
              <a:rPr lang="ar-EG" dirty="0" smtClean="0"/>
              <a:t>، الخ.). يساعد فيتامين أ على تنظيم </a:t>
            </a:r>
            <a:r>
              <a:rPr lang="ar-EG" dirty="0" smtClean="0">
                <a:hlinkClick r:id="rId10" tooltip="جهاز مناعي"/>
              </a:rPr>
              <a:t>نظام المناعة</a:t>
            </a:r>
            <a:r>
              <a:rPr lang="ar-EG" dirty="0" smtClean="0"/>
              <a:t>، الذي يساعد على منع أَو صد الإصابات وذلك بإنتاج </a:t>
            </a:r>
            <a:r>
              <a:rPr lang="ar-EG" dirty="0" smtClean="0">
                <a:hlinkClick r:id="rId11" tooltip="خلية دم بيضاء"/>
              </a:rPr>
              <a:t>خلايا الدم البيضاء</a:t>
            </a:r>
            <a:r>
              <a:rPr lang="ar-EG" dirty="0" smtClean="0"/>
              <a:t> التي تحطم </a:t>
            </a:r>
            <a:r>
              <a:rPr lang="ar-EG" dirty="0" smtClean="0">
                <a:hlinkClick r:id="rId12" tooltip="بكتيريا"/>
              </a:rPr>
              <a:t>البكتيريا</a:t>
            </a:r>
            <a:r>
              <a:rPr lang="ar-EG" dirty="0" smtClean="0"/>
              <a:t> </a:t>
            </a:r>
            <a:r>
              <a:rPr lang="ar-EG" dirty="0" smtClean="0">
                <a:hlinkClick r:id="rId13" tooltip="فيروس"/>
              </a:rPr>
              <a:t>والفيروسات</a:t>
            </a:r>
            <a:r>
              <a:rPr lang="ar-EG" dirty="0" smtClean="0"/>
              <a:t> الضارة. فيتامين أ أيضا تساعد </a:t>
            </a:r>
            <a:r>
              <a:rPr lang="ar-EG" dirty="0" smtClean="0">
                <a:hlinkClick r:id="rId14" tooltip="خلية لمفاوية"/>
              </a:rPr>
              <a:t>الخلايا اللمفية</a:t>
            </a:r>
            <a:r>
              <a:rPr lang="ar-EG" dirty="0" smtClean="0"/>
              <a:t>، وهي نوع من خلايا </a:t>
            </a:r>
            <a:r>
              <a:rPr lang="ar-EG" dirty="0" smtClean="0">
                <a:hlinkClick r:id="rId15" tooltip="دم"/>
              </a:rPr>
              <a:t>الدم</a:t>
            </a:r>
            <a:r>
              <a:rPr lang="ar-EG" dirty="0" smtClean="0"/>
              <a:t> البيضاء، على محاربة الالتهابات بكفاءة أفضل. </a:t>
            </a:r>
          </a:p>
          <a:p>
            <a:pPr algn="r" rtl="1"/>
            <a:r>
              <a:rPr lang="ar-EG" dirty="0" smtClean="0"/>
              <a:t>يهييء فيتامين أ البطانات السطحية الصحّية </a:t>
            </a:r>
            <a:r>
              <a:rPr lang="ar-EG" dirty="0" smtClean="0">
                <a:hlinkClick r:id="rId16" tooltip="عين (توضيح)"/>
              </a:rPr>
              <a:t>للعيون</a:t>
            </a:r>
            <a:r>
              <a:rPr lang="ar-EG" dirty="0" smtClean="0"/>
              <a:t> وأنظمة التنفس والتبول، والمناطق المعوية عندما تحطم هذه البطانات، يصبح دخول البكتيريا للجسم والتسبب بالعدوى أسهل. يساعد فيتامين أ على الحفاظ على سلامة </a:t>
            </a:r>
            <a:r>
              <a:rPr lang="ar-EG" dirty="0" smtClean="0">
                <a:hlinkClick r:id="rId17" tooltip="جلد"/>
              </a:rPr>
              <a:t>الجلد</a:t>
            </a:r>
            <a:r>
              <a:rPr lang="ar-EG" dirty="0" smtClean="0"/>
              <a:t> أيضا </a:t>
            </a:r>
            <a:r>
              <a:rPr lang="ar-EG" dirty="0" smtClean="0">
                <a:hlinkClick r:id="rId18" tooltip="غشاء مخاطي"/>
              </a:rPr>
              <a:t>والأغشية المخاطية</a:t>
            </a:r>
            <a:r>
              <a:rPr lang="ar-EG" dirty="0" smtClean="0"/>
              <a:t>، والتي تعمل أيضا كمانع للبكتيريا والفيروسات. </a:t>
            </a:r>
          </a:p>
          <a:p>
            <a:endParaRPr lang="en-US" dirty="0"/>
          </a:p>
        </p:txBody>
      </p:sp>
      <p:sp>
        <p:nvSpPr>
          <p:cNvPr id="3" name="Title 2"/>
          <p:cNvSpPr>
            <a:spLocks noGrp="1"/>
          </p:cNvSpPr>
          <p:nvPr>
            <p:ph type="title"/>
          </p:nvPr>
        </p:nvSpPr>
        <p:spPr/>
        <p:txBody>
          <a:bodyPr>
            <a:normAutofit fontScale="90000"/>
          </a:bodyPr>
          <a:lstStyle/>
          <a:p>
            <a:pPr algn="ctr" rtl="1"/>
            <a:r>
              <a:rPr lang="ar-EG" dirty="0" smtClean="0"/>
              <a:t>الفيتامينات الذائبه في الدهن </a:t>
            </a:r>
            <a:br>
              <a:rPr lang="ar-EG" dirty="0" smtClean="0"/>
            </a:br>
            <a:r>
              <a:rPr lang="en-US" dirty="0" smtClean="0"/>
              <a:t>(3)</a:t>
            </a:r>
            <a:r>
              <a:rPr lang="ar-EG" dirty="0" smtClean="0"/>
              <a:t>الريتينول </a:t>
            </a:r>
            <a:r>
              <a:rPr lang="en-US" dirty="0" smtClean="0"/>
              <a:t>Vitamin 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10000"/>
          </a:bodyPr>
          <a:lstStyle/>
          <a:p>
            <a:pPr algn="r" rtl="1"/>
            <a:r>
              <a:rPr lang="ar-EG" dirty="0" smtClean="0"/>
              <a:t>الريتينول </a:t>
            </a:r>
            <a:r>
              <a:rPr lang="en-US" dirty="0" smtClean="0"/>
              <a:t>Retinol </a:t>
            </a:r>
            <a:r>
              <a:rPr lang="ar-EG" dirty="0" smtClean="0"/>
              <a:t>هو الشكل الأنشط، أَو الأكثر استعمالا، من أشكال فيتامين أ، ويوجد في الطعام الحيواني مثل الكبد </a:t>
            </a:r>
            <a:r>
              <a:rPr lang="ar-EG" dirty="0" smtClean="0">
                <a:hlinkClick r:id="rId2" tooltip="حليب كامل (الصفحة غير موجودة)"/>
              </a:rPr>
              <a:t>والحليب الكامل</a:t>
            </a:r>
            <a:r>
              <a:rPr lang="ar-EG" dirty="0" smtClean="0"/>
              <a:t>. الريتينول يدعى أيضا فيتامين أ المُشكّل وذلك لكونه يمكن أن يحول إلى حمض ريتينال </a:t>
            </a:r>
            <a:r>
              <a:rPr lang="en-US" dirty="0" smtClean="0"/>
              <a:t>Retinal </a:t>
            </a:r>
            <a:r>
              <a:rPr lang="ar-EG" dirty="0" smtClean="0"/>
              <a:t>أو ريتينويك </a:t>
            </a:r>
            <a:r>
              <a:rPr lang="en-US" dirty="0" smtClean="0"/>
              <a:t>Retinoic، </a:t>
            </a:r>
            <a:r>
              <a:rPr lang="ar-EG" dirty="0" smtClean="0"/>
              <a:t>وهي أشكل مختلفة نشيطة لعائلة فيتامين أ.</a:t>
            </a:r>
          </a:p>
          <a:p>
            <a:pPr algn="r" rtl="1"/>
            <a:r>
              <a:rPr lang="ar-EG" dirty="0" smtClean="0"/>
              <a:t>المصادر:</a:t>
            </a:r>
          </a:p>
          <a:p>
            <a:pPr algn="r" rtl="1"/>
            <a:r>
              <a:rPr lang="ar-EG" dirty="0" smtClean="0"/>
              <a:t>ريتينول يوجد في الطعام الحيواني مثل </a:t>
            </a:r>
            <a:r>
              <a:rPr lang="ar-EG" dirty="0" smtClean="0">
                <a:hlinkClick r:id="rId3" tooltip="البيض (توضيح)"/>
              </a:rPr>
              <a:t>البيض الكامل</a:t>
            </a:r>
            <a:r>
              <a:rPr lang="ar-EG" dirty="0" smtClean="0"/>
              <a:t>، </a:t>
            </a:r>
            <a:r>
              <a:rPr lang="ar-EG" dirty="0" smtClean="0">
                <a:hlinkClick r:id="rId4" tooltip="حليب"/>
              </a:rPr>
              <a:t>الحليب</a:t>
            </a:r>
            <a:r>
              <a:rPr lang="ar-EG" dirty="0" smtClean="0"/>
              <a:t>، </a:t>
            </a:r>
            <a:r>
              <a:rPr lang="ar-EG" dirty="0" smtClean="0">
                <a:hlinkClick r:id="rId5" tooltip="كبد"/>
              </a:rPr>
              <a:t>والكبد</a:t>
            </a:r>
            <a:r>
              <a:rPr lang="ar-EG" dirty="0" smtClean="0"/>
              <a:t>. الحليب الخالي من الدهن والحليب المجفّف يجب أن يزوّد بفيتامين أي لاستبدال الكمية التي فقدت بعملية إزالة الدهن. الأطعمة المدعمّة مثل </a:t>
            </a:r>
            <a:r>
              <a:rPr lang="ar-EG" dirty="0" smtClean="0">
                <a:hlinkClick r:id="rId6" tooltip="حبوب الفطور (الصفحة غير موجودة)"/>
              </a:rPr>
              <a:t>حبوب الفطور</a:t>
            </a:r>
            <a:r>
              <a:rPr lang="ar-EG" dirty="0" smtClean="0"/>
              <a:t> المدعمّة تزوّد فيتامين أ. البروفايتمين أ الكاروتيني أيضاً متوفر في الثمارِ والخضار ذات الألوان الداكنة. حسب الإحصائيات الرسمية، فإن الأغذية الرئيسية لتوفير الريتينول في المجتمع الأمريكي هو الحليب، الزبدة النباتية، البيض، كبد </a:t>
            </a:r>
            <a:r>
              <a:rPr lang="ar-EG" dirty="0" smtClean="0">
                <a:hlinkClick r:id="rId7" tooltip="بقرة"/>
              </a:rPr>
              <a:t>البقر</a:t>
            </a:r>
            <a:r>
              <a:rPr lang="ar-EG" dirty="0" smtClean="0"/>
              <a:t> والحبوب الجاهزة للأكل المدعمّة، بينما الأغذية المساهمة في توفير البروفايتمين أي الكاروتيني هي </a:t>
            </a:r>
            <a:r>
              <a:rPr lang="ar-EG" dirty="0" smtClean="0">
                <a:hlinkClick r:id="rId8" tooltip="جزر"/>
              </a:rPr>
              <a:t>الجزر</a:t>
            </a:r>
            <a:r>
              <a:rPr lang="ar-EG" dirty="0" smtClean="0"/>
              <a:t>، </a:t>
            </a:r>
            <a:r>
              <a:rPr lang="ar-EG" dirty="0" smtClean="0">
                <a:hlinkClick r:id="rId9" tooltip="شمام"/>
              </a:rPr>
              <a:t>الشمام</a:t>
            </a:r>
            <a:r>
              <a:rPr lang="ar-EG" dirty="0" smtClean="0"/>
              <a:t>، بطاطا كالبطاطا الحلوة، والسبانخ. </a:t>
            </a:r>
          </a:p>
          <a:p>
            <a:pPr algn="r" rtl="1"/>
            <a:r>
              <a:rPr lang="ar-EG" dirty="0" smtClean="0"/>
              <a:t>المصادر الحيوانية لفيتامين أ يتم امتصاصها بسهولة ويستعملها الجسم بكفاءة عالية جدا. بينما مصادر النبات لفيتامين أ لاتتمتع بنفس قدرة الفيتامينات الحيوانية على الامتصاص.. </a:t>
            </a:r>
          </a:p>
          <a:p>
            <a:pPr algn="r" rtl="1"/>
            <a:endParaRPr lang="en-US" dirty="0"/>
          </a:p>
        </p:txBody>
      </p:sp>
      <p:sp>
        <p:nvSpPr>
          <p:cNvPr id="3" name="Title 2"/>
          <p:cNvSpPr>
            <a:spLocks noGrp="1"/>
          </p:cNvSpPr>
          <p:nvPr>
            <p:ph type="title"/>
          </p:nvPr>
        </p:nvSpPr>
        <p:spPr>
          <a:xfrm flipV="1">
            <a:off x="457200" y="0"/>
            <a:ext cx="8229600" cy="274638"/>
          </a:xfrm>
        </p:spPr>
        <p:txBody>
          <a:bodyPr>
            <a:normAutofit fontScale="90000"/>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smtClean="0"/>
              <a:t>تعرف باسم الكاروتينيويدات التي تعتبر مولدات لهذا الفيتامين  </a:t>
            </a:r>
            <a:endParaRPr lang="en-US" dirty="0"/>
          </a:p>
        </p:txBody>
      </p:sp>
      <p:sp>
        <p:nvSpPr>
          <p:cNvPr id="3" name="Title 2"/>
          <p:cNvSpPr>
            <a:spLocks noGrp="1"/>
          </p:cNvSpPr>
          <p:nvPr>
            <p:ph type="title"/>
          </p:nvPr>
        </p:nvSpPr>
        <p:spPr/>
        <p:txBody>
          <a:bodyPr/>
          <a:lstStyle/>
          <a:p>
            <a:pPr algn="ctr" rtl="1"/>
            <a:r>
              <a:rPr lang="ar-EG" dirty="0" smtClean="0"/>
              <a:t>التركيب </a:t>
            </a:r>
            <a:r>
              <a:rPr lang="en-US" dirty="0" smtClean="0">
                <a:hlinkClick r:id="rId2" tooltip="Carbon"/>
              </a:rPr>
              <a:t>C</a:t>
            </a:r>
            <a:r>
              <a:rPr lang="en-US" baseline="-25000" dirty="0" smtClean="0"/>
              <a:t>20</a:t>
            </a:r>
            <a:r>
              <a:rPr lang="en-US" dirty="0" smtClean="0">
                <a:hlinkClick r:id="rId3" tooltip="Hydrogen"/>
              </a:rPr>
              <a:t>H</a:t>
            </a:r>
            <a:r>
              <a:rPr lang="en-US" baseline="-25000" dirty="0" smtClean="0"/>
              <a:t>30</a:t>
            </a:r>
            <a:r>
              <a:rPr lang="en-US" dirty="0" smtClean="0">
                <a:hlinkClick r:id="rId4" tooltip="Oxygen"/>
              </a:rPr>
              <a:t>O</a:t>
            </a:r>
            <a:r>
              <a:rPr lang="en-US" baseline="30000" dirty="0" smtClean="0"/>
              <a:t> </a:t>
            </a:r>
            <a:endParaRPr lang="en-US" dirty="0"/>
          </a:p>
        </p:txBody>
      </p:sp>
      <p:pic>
        <p:nvPicPr>
          <p:cNvPr id="1026" name="Picture 2" descr="All-trans-Retinol2.svg"/>
          <p:cNvPicPr>
            <a:picLocks noChangeAspect="1" noChangeArrowheads="1"/>
          </p:cNvPicPr>
          <p:nvPr/>
        </p:nvPicPr>
        <p:blipFill>
          <a:blip r:embed="rId5" cstate="email"/>
          <a:srcRect/>
          <a:stretch>
            <a:fillRect/>
          </a:stretch>
        </p:blipFill>
        <p:spPr bwMode="auto">
          <a:xfrm>
            <a:off x="3048000" y="1905000"/>
            <a:ext cx="2667000" cy="819151"/>
          </a:xfrm>
          <a:prstGeom prst="rect">
            <a:avLst/>
          </a:prstGeom>
          <a:noFill/>
        </p:spPr>
      </p:pic>
      <p:sp>
        <p:nvSpPr>
          <p:cNvPr id="1030" name="AutoShape 6"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 name="AutoShape 20"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6" name="AutoShape 22" descr="Sources of alpha-, beta-, gamma-, delta- and epsilon-carotenes: a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8" name="Picture 24" descr="Structural formulas of carotenoids: A-lutein... | Download ..."/>
          <p:cNvPicPr>
            <a:picLocks noChangeAspect="1" noChangeArrowheads="1"/>
          </p:cNvPicPr>
          <p:nvPr/>
        </p:nvPicPr>
        <p:blipFill>
          <a:blip r:embed="rId6" cstate="email"/>
          <a:srcRect/>
          <a:stretch>
            <a:fillRect/>
          </a:stretch>
        </p:blipFill>
        <p:spPr bwMode="auto">
          <a:xfrm>
            <a:off x="609600" y="3276600"/>
            <a:ext cx="8096250" cy="2971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55000" lnSpcReduction="20000"/>
          </a:bodyPr>
          <a:lstStyle/>
          <a:p>
            <a:pPr algn="r" rtl="1"/>
            <a:r>
              <a:rPr lang="ar-EG" dirty="0" smtClean="0"/>
              <a:t>يُعدُّ تناول فيتامين أ من مصادره علاجاً لأعراض نقصه، وتجدر الإشارة إلى أنّ نقص فيتامين أ قد يُصيبُ البعض في حال عدم توفره بشكلٍ كافٍ في النظام الغذائي، أو نتيجة بعض الأمراض، مثل: السكري، وفرط الغُدَّة الدرقيَّة، وارتفاع درجة الحرارة الجسم أو الحُمى، وأمراض الكَبِد، واضِّطرابٌ جيني يُسمَّى فَقد البروتين الشَّحمي بيتا من الدم (بالإنجليزيَّة: </a:t>
            </a:r>
            <a:r>
              <a:rPr lang="en-US" dirty="0" err="1" smtClean="0"/>
              <a:t>Abetalipoproteinemia</a:t>
            </a:r>
            <a:r>
              <a:rPr lang="en-US" dirty="0" smtClean="0"/>
              <a:t>)؛ </a:t>
            </a:r>
            <a:r>
              <a:rPr lang="ar-EG" dirty="0" smtClean="0"/>
              <a:t>وهو اضطرابٌ يؤثر في امتصاص الدهون والفيتامينات القابلة للذوبان فيها، أو الأشخاص الذين يُعانون من نقصٍ في البروتين، وقد يحدث النقصُ أيضاً نتيجةً للحالات المرضيَّة التي تُعيقُ عمليَّة هضمه، ممَّا يؤدي إلى سوءِ امتصاصه، مثل؛ حساسيَّةُ القمحِ، وداءِ كرون، وتشمُّع الكَبد، وإدمان الكُحول، والتليُّف الكيسي</a:t>
            </a:r>
          </a:p>
          <a:p>
            <a:pPr algn="r" rtl="1"/>
            <a:r>
              <a:rPr lang="ar-EG" dirty="0" smtClean="0"/>
              <a:t>تقليلُ خطرِ الإصابةِ بسرطانِ الثَّدي</a:t>
            </a:r>
          </a:p>
          <a:p>
            <a:pPr algn="r" rtl="1"/>
            <a:r>
              <a:rPr lang="ar-EG" dirty="0" smtClean="0"/>
              <a:t>تقليل حدّة المضاعفات المُرافقة للحصبة:</a:t>
            </a:r>
          </a:p>
          <a:p>
            <a:pPr algn="r" rtl="1"/>
            <a:r>
              <a:rPr lang="ar-EG" dirty="0" smtClean="0"/>
              <a:t>لمساعدة على التخلص من اللطاخ الأبيض في الفم</a:t>
            </a:r>
            <a:br>
              <a:rPr lang="ar-EG" dirty="0" smtClean="0"/>
            </a:br>
            <a:r>
              <a:rPr lang="ar-EG" dirty="0" smtClean="0"/>
              <a:t/>
            </a:r>
            <a:br>
              <a:rPr lang="ar-EG" dirty="0" smtClean="0"/>
            </a:br>
            <a:r>
              <a:rPr lang="ar-EG" dirty="0" smtClean="0"/>
              <a:t>التقليل من المضاعفات ما بعد الولادة</a:t>
            </a:r>
            <a:br>
              <a:rPr lang="ar-EG" dirty="0" smtClean="0"/>
            </a:br>
            <a:r>
              <a:rPr lang="ar-EG" dirty="0" smtClean="0"/>
              <a:t>التحسين من نمو الأطفال</a:t>
            </a:r>
          </a:p>
          <a:p>
            <a:pPr algn="r" rtl="1"/>
            <a:r>
              <a:rPr lang="ar-EG" dirty="0" smtClean="0"/>
              <a:t/>
            </a:r>
            <a:br>
              <a:rPr lang="ar-EG" dirty="0" smtClean="0"/>
            </a:br>
            <a:r>
              <a:rPr lang="ar-EG" dirty="0" smtClean="0"/>
              <a:t>فوائد فيتامين </a:t>
            </a:r>
            <a:r>
              <a:rPr lang="en-US" dirty="0" smtClean="0"/>
              <a:t>A </a:t>
            </a:r>
            <a:r>
              <a:rPr lang="ar-EG" dirty="0" smtClean="0"/>
              <a:t>للعين يُعدّ فيتامين أ أساسيّاً لصحّة العينين، إذ إنّ الحصول على كميّات كافيةٍ منه يقي من خطر الإصابة بالتنكس البقعيّ المرتبط بالسنّ (بالإنجليزية: </a:t>
            </a:r>
            <a:r>
              <a:rPr lang="en-US" dirty="0" smtClean="0"/>
              <a:t>Age-related macular degeneration</a:t>
            </a:r>
            <a:br>
              <a:rPr lang="en-US" dirty="0" smtClean="0"/>
            </a:br>
            <a:r>
              <a:rPr lang="en-US" dirty="0" smtClean="0"/>
              <a:t/>
            </a:r>
            <a:br>
              <a:rPr lang="en-US" dirty="0" smtClean="0"/>
            </a:br>
            <a:r>
              <a:rPr lang="ar-EG" dirty="0" smtClean="0"/>
              <a:t/>
            </a:r>
            <a:br>
              <a:rPr lang="ar-EG" dirty="0" smtClean="0"/>
            </a:br>
            <a:endParaRPr lang="en-US" dirty="0" smtClean="0"/>
          </a:p>
          <a:p>
            <a:pPr algn="r" rtl="1"/>
            <a:r>
              <a:rPr lang="ar-EG" dirty="0" smtClean="0"/>
              <a:t/>
            </a:r>
            <a:br>
              <a:rPr lang="ar-EG" dirty="0" smtClean="0"/>
            </a:br>
            <a:r>
              <a:rPr lang="ar-EG" dirty="0" smtClean="0"/>
              <a:t/>
            </a:r>
            <a:br>
              <a:rPr lang="ar-EG" dirty="0" smtClean="0"/>
            </a:br>
            <a:endParaRPr lang="en-US" dirty="0" smtClean="0"/>
          </a:p>
          <a:p>
            <a:endParaRPr lang="en-US" dirty="0"/>
          </a:p>
        </p:txBody>
      </p:sp>
      <p:sp>
        <p:nvSpPr>
          <p:cNvPr id="3" name="Title 2"/>
          <p:cNvSpPr>
            <a:spLocks noGrp="1"/>
          </p:cNvSpPr>
          <p:nvPr>
            <p:ph type="title"/>
          </p:nvPr>
        </p:nvSpPr>
        <p:spPr/>
        <p:txBody>
          <a:bodyPr/>
          <a:lstStyle/>
          <a:p>
            <a:pPr algn="ctr" rtl="1"/>
            <a:r>
              <a:rPr lang="ar-EG" dirty="0" smtClean="0"/>
              <a:t>فوائد فيتامين</a:t>
            </a:r>
            <a:r>
              <a:rPr lang="en-US" dirty="0" smtClean="0"/>
              <a:t>A</a:t>
            </a:r>
            <a:r>
              <a:rPr lang="ar-EG"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8434" name="Picture 2" descr="https://scontent-hbe1-1.xx.fbcdn.net/v/t1.15752-9/91412592_673979973406702_4235321496022548480_n.jpg?_nc_cat=104&amp;_nc_sid=b96e70&amp;_nc_ohc=to8HH8v81QsAX9UGRiU&amp;_nc_ht=scontent-hbe1-1.xx&amp;oh=27527f0e5d587a424ff681e523ade4bd&amp;oe=5EA688E6"/>
          <p:cNvPicPr>
            <a:picLocks noChangeAspect="1" noChangeArrowheads="1"/>
          </p:cNvPicPr>
          <p:nvPr/>
        </p:nvPicPr>
        <p:blipFill>
          <a:blip r:embed="rId2" cstate="email"/>
          <a:srcRect/>
          <a:stretch>
            <a:fillRect/>
          </a:stretch>
        </p:blipFill>
        <p:spPr bwMode="auto">
          <a:xfrm>
            <a:off x="381000" y="304800"/>
            <a:ext cx="8382000" cy="571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smtClean="0"/>
              <a:t>هو </a:t>
            </a:r>
            <a:r>
              <a:rPr lang="ar-EG" dirty="0" smtClean="0">
                <a:hlinkClick r:id="rId2" tooltip="فيتامين"/>
              </a:rPr>
              <a:t>فيتامين</a:t>
            </a:r>
            <a:r>
              <a:rPr lang="ar-EG" dirty="0" smtClean="0"/>
              <a:t> من مجموعة </a:t>
            </a:r>
            <a:r>
              <a:rPr lang="ar-EG" dirty="0" smtClean="0">
                <a:hlinkClick r:id="rId3" tooltip="سيكوستيرويد"/>
              </a:rPr>
              <a:t>السيكوسترويد</a:t>
            </a:r>
            <a:r>
              <a:rPr lang="ar-EG" dirty="0" smtClean="0"/>
              <a:t> القابلة للذوبان في الدهون. يعتبر فيتامين(د) في البشر فريد من نوعه لأنه يمكن تناوله على أنه </a:t>
            </a:r>
            <a:r>
              <a:rPr lang="ar-EG" dirty="0" smtClean="0">
                <a:hlinkClick r:id="rId4" tooltip="كوليكالسيفيرول"/>
              </a:rPr>
              <a:t>كوليكالسيفيرول</a:t>
            </a:r>
            <a:r>
              <a:rPr lang="ar-EG" dirty="0" smtClean="0"/>
              <a:t> (فيتامين د</a:t>
            </a:r>
            <a:r>
              <a:rPr lang="ar-EG" baseline="-25000" dirty="0" smtClean="0"/>
              <a:t>3</a:t>
            </a:r>
            <a:r>
              <a:rPr lang="ar-EG" dirty="0" smtClean="0"/>
              <a:t>) أو </a:t>
            </a:r>
            <a:r>
              <a:rPr lang="ar-EG" dirty="0" smtClean="0">
                <a:hlinkClick r:id="rId5" tooltip="إرغوكالسيفيرول"/>
              </a:rPr>
              <a:t>إركوكالسيفـرول</a:t>
            </a:r>
            <a:r>
              <a:rPr lang="ar-EG" dirty="0" smtClean="0"/>
              <a:t> (فيتامين د</a:t>
            </a:r>
            <a:r>
              <a:rPr lang="ar-EG" baseline="-25000" dirty="0" smtClean="0"/>
              <a:t>2</a:t>
            </a:r>
            <a:r>
              <a:rPr lang="ar-EG" dirty="0" smtClean="0"/>
              <a:t>) ولأن الجسم يمكن أيضاً أن يصنعها (من الكوليسترول) عند التعرض الكافي لأشعة الشمس (ومن هنا لقب بـ"فيتامين أشعة الشمس"). </a:t>
            </a:r>
          </a:p>
          <a:p>
            <a:pPr algn="r" rtl="1"/>
            <a:r>
              <a:rPr lang="ar-EG" dirty="0" smtClean="0"/>
              <a:t>لى الرغم من أن فيتامين (د) يسمى فيتاميناً، إلا أنه ليس </a:t>
            </a:r>
            <a:r>
              <a:rPr lang="ar-EG" dirty="0" smtClean="0">
                <a:hlinkClick r:id="rId2" tooltip="فيتامين"/>
              </a:rPr>
              <a:t>بالفيتامين الغذائي الأساسي</a:t>
            </a:r>
            <a:r>
              <a:rPr lang="ar-EG" dirty="0" smtClean="0"/>
              <a:t> بالمعنى الدقيق، حيث أنه يمكن تصنيعه بكميات كافية من أشعة الشمس عند جميع </a:t>
            </a:r>
            <a:r>
              <a:rPr lang="ar-EG" dirty="0" smtClean="0">
                <a:hlinkClick r:id="rId6" tooltip="ثدييات"/>
              </a:rPr>
              <a:t>الثدييات</a:t>
            </a:r>
            <a:r>
              <a:rPr lang="ar-EG" dirty="0" smtClean="0"/>
              <a:t>. فهو يعتبر مركباً كيميائياً عضوياً (أو مجموعة من المركبات ذات الصلة) ويسمى فيتامين من الناحية العلمية فقط عند عدم استطاعة توليفها بكميات كافية من قبل </a:t>
            </a:r>
            <a:r>
              <a:rPr lang="ar-EG" dirty="0" smtClean="0">
                <a:hlinkClick r:id="rId7" tooltip="كائن حي"/>
              </a:rPr>
              <a:t>الكائن حي</a:t>
            </a:r>
            <a:r>
              <a:rPr lang="ar-EG" dirty="0" smtClean="0"/>
              <a:t>، وبهذه الحالة يجب الحصول عليها من النظام الغذائي. وكما هو الحال مع المركبات الأخرى تسمى بالفيتامينات، فإن فيتامين(د) تم اكتشافه في المحاولة للحصول على مادة غذائية كانت غائبة عن الأمراض </a:t>
            </a:r>
            <a:r>
              <a:rPr lang="ar-EG" dirty="0" smtClean="0">
                <a:hlinkClick r:id="rId8" tooltip="كساح الأطفال"/>
              </a:rPr>
              <a:t>كالكساح</a:t>
            </a:r>
            <a:r>
              <a:rPr lang="ar-EG" dirty="0" smtClean="0"/>
              <a:t> (أحد أشكال </a:t>
            </a:r>
            <a:r>
              <a:rPr lang="ar-EG" dirty="0" smtClean="0">
                <a:hlinkClick r:id="rId9" tooltip="تلين العظام"/>
              </a:rPr>
              <a:t>تلين العظام</a:t>
            </a:r>
            <a:r>
              <a:rPr lang="ar-EG" dirty="0" smtClean="0"/>
              <a:t> في مرحلة الطفولة). بالإضافة إلى ذلك كغيره من الفيتامينات، في العالم الحديث يتم إضافة فيتامين (د) إلى المواد الغذائية الأساسية، كالحليب، لتجنب الأمراض الناتجة عن نقصه. </a:t>
            </a:r>
            <a:endParaRPr lang="en-US" dirty="0"/>
          </a:p>
        </p:txBody>
      </p:sp>
      <p:sp>
        <p:nvSpPr>
          <p:cNvPr id="3" name="Title 2"/>
          <p:cNvSpPr>
            <a:spLocks noGrp="1"/>
          </p:cNvSpPr>
          <p:nvPr>
            <p:ph type="title"/>
          </p:nvPr>
        </p:nvSpPr>
        <p:spPr/>
        <p:txBody>
          <a:bodyPr/>
          <a:lstStyle/>
          <a:p>
            <a:pPr algn="r" rtl="1"/>
            <a:r>
              <a:rPr lang="en-US" dirty="0" smtClean="0"/>
              <a:t>4) </a:t>
            </a:r>
            <a:r>
              <a:rPr lang="ar-EG" dirty="0" smtClean="0"/>
              <a:t>) فينامين </a:t>
            </a:r>
            <a:r>
              <a:rPr lang="en-US" dirty="0" smtClean="0"/>
              <a:t>D</a:t>
            </a:r>
            <a:r>
              <a:rPr lang="ar-EG" dirty="0" smtClean="0"/>
              <a:t> الكالسيفرول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26" name="Picture 2" descr="https://scontent-hbe1-1.xx.fbcdn.net/v/t1.15752-9/91983319_832074257289844_341890864324280320_n.jpg?_nc_cat=108&amp;_nc_sid=b96e70&amp;_nc_ohc=tjBOmB2GBBgAX9tHKWH&amp;_nc_ht=scontent-hbe1-1.xx&amp;oh=aea7f166b38d33b80d7fd3f9f33a26bb&amp;oe=5EA589CC"/>
          <p:cNvPicPr>
            <a:picLocks noChangeAspect="1" noChangeArrowheads="1"/>
          </p:cNvPicPr>
          <p:nvPr/>
        </p:nvPicPr>
        <p:blipFill>
          <a:blip r:embed="rId2" cstate="email"/>
          <a:srcRect/>
          <a:stretch>
            <a:fillRect/>
          </a:stretch>
        </p:blipFill>
        <p:spPr bwMode="auto">
          <a:xfrm>
            <a:off x="457200" y="304800"/>
            <a:ext cx="8229600"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4578" name="Picture 2" descr="فيتامين (D) : (Vitamin D)"/>
          <p:cNvPicPr>
            <a:picLocks noChangeAspect="1" noChangeArrowheads="1"/>
          </p:cNvPicPr>
          <p:nvPr/>
        </p:nvPicPr>
        <p:blipFill>
          <a:blip r:embed="rId2" cstate="print"/>
          <a:srcRect/>
          <a:stretch>
            <a:fillRect/>
          </a:stretch>
        </p:blipFill>
        <p:spPr bwMode="auto">
          <a:xfrm>
            <a:off x="381000" y="457200"/>
            <a:ext cx="8382000" cy="5638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325</TotalTime>
  <Words>834</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أ.د/ ابراهيم عبدالعليم </vt:lpstr>
      <vt:lpstr>الفيتامينات الذائبه في الدهن  (3)الريتينول Vitamin A</vt:lpstr>
      <vt:lpstr>Slide 3</vt:lpstr>
      <vt:lpstr>التركيب C20H30O </vt:lpstr>
      <vt:lpstr>فوائد فيتامينA </vt:lpstr>
      <vt:lpstr>Slide 6</vt:lpstr>
      <vt:lpstr>4) ) فينامين D الكالسيفرول </vt:lpstr>
      <vt:lpstr>Slide 8</vt:lpstr>
      <vt:lpstr>Slide 9</vt:lpstr>
      <vt:lpstr>اهمية فيتامين D </vt:lpstr>
      <vt:lpstr>أهم مصادر فيتامين د </vt:lpstr>
      <vt:lpstr>اعراض النقص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100</cp:revision>
  <dcterms:created xsi:type="dcterms:W3CDTF">2020-03-16T08:37:20Z</dcterms:created>
  <dcterms:modified xsi:type="dcterms:W3CDTF">2020-03-28T14:40:33Z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398417</vt:lpwstr>
  </property>
  <property fmtid="{D5CDD505-2E9C-101B-9397-08002B2CF9AE}" pid="3" name="NXPowerLiteSettings">
    <vt:lpwstr>C7000400038000</vt:lpwstr>
  </property>
  <property fmtid="{D5CDD505-2E9C-101B-9397-08002B2CF9AE}" pid="4" name="NXPowerLiteVersion">
    <vt:lpwstr>S8.2.3</vt:lpwstr>
  </property>
</Properties>
</file>